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3" r:id="rId4"/>
    <p:sldId id="286" r:id="rId5"/>
    <p:sldId id="290" r:id="rId6"/>
    <p:sldId id="277" r:id="rId7"/>
    <p:sldId id="278" r:id="rId8"/>
    <p:sldId id="279" r:id="rId9"/>
    <p:sldId id="289" r:id="rId10"/>
    <p:sldId id="271" r:id="rId11"/>
    <p:sldId id="272" r:id="rId12"/>
    <p:sldId id="270" r:id="rId13"/>
    <p:sldId id="288" r:id="rId14"/>
    <p:sldId id="284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軟正黑體" panose="020B0604030504040204" pitchFamily="34" charset="-120"/>
      <p:regular r:id="rId22"/>
      <p:bold r:id="rId23"/>
    </p:embeddedFont>
    <p:embeddedFont>
      <p:font typeface="Impact" panose="020B0806030902050204" pitchFamily="34" charset="0"/>
      <p:regular r:id="rId24"/>
    </p:embeddedFont>
    <p:embeddedFont>
      <p:font typeface="TradeGothic" panose="02000806040000020004"/>
      <p:bold r:id="rId25"/>
    </p:embeddedFont>
    <p:embeddedFont>
      <p:font typeface="TradeGothicNo.2" panose="02020500000000000000"/>
      <p:bold r:id="rId2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6600"/>
    <a:srgbClr val="FF9900"/>
    <a:srgbClr val="FFFFCC"/>
    <a:srgbClr val="9900CC"/>
    <a:srgbClr val="00CC00"/>
    <a:srgbClr val="FF0066"/>
    <a:srgbClr val="E68900"/>
    <a:srgbClr val="00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3580" autoAdjust="0"/>
  </p:normalViewPr>
  <p:slideViewPr>
    <p:cSldViewPr>
      <p:cViewPr>
        <p:scale>
          <a:sx n="100" d="100"/>
          <a:sy n="100" d="100"/>
        </p:scale>
        <p:origin x="-1277" y="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00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F4-4353-8901-4B7CDD140231}"/>
              </c:ext>
            </c:extLst>
          </c:dPt>
          <c:dPt>
            <c:idx val="1"/>
            <c:bubble3D val="0"/>
            <c:explosion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F4-4353-8901-4B7CDD140231}"/>
              </c:ext>
            </c:extLst>
          </c:dPt>
          <c:dPt>
            <c:idx val="2"/>
            <c:bubble3D val="0"/>
            <c:explosion val="7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F4-4353-8901-4B7CDD140231}"/>
              </c:ext>
            </c:extLst>
          </c:dPt>
          <c:dPt>
            <c:idx val="3"/>
            <c:bubble3D val="0"/>
            <c:explosion val="3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F4-4353-8901-4B7CDD140231}"/>
              </c:ext>
            </c:extLst>
          </c:dPt>
          <c:cat>
            <c:strRef>
              <c:f>Sheet1!$A$2:$A$5</c:f>
              <c:strCache>
                <c:ptCount val="4"/>
                <c:pt idx="0">
                  <c:v>牛仔褲50.8%</c:v>
                </c:pt>
                <c:pt idx="1">
                  <c:v>牛仔布39.3%</c:v>
                </c:pt>
                <c:pt idx="2">
                  <c:v>環錠紗8.4%</c:v>
                </c:pt>
                <c:pt idx="3">
                  <c:v>其他 1.5%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50.8</c:v>
                </c:pt>
                <c:pt idx="1">
                  <c:v>39.300000000000004</c:v>
                </c:pt>
                <c:pt idx="2">
                  <c:v>8.4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F4-4353-8901-4B7CDD140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750" baseline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微軟正黑體" pitchFamily="34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750" baseline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defRPr>
            </a:pPr>
            <a:endParaRPr lang="zh-TW"/>
          </a:p>
        </c:txPr>
      </c:legendEntry>
      <c:legendEntry>
        <c:idx val="2"/>
        <c:txPr>
          <a:bodyPr/>
          <a:lstStyle/>
          <a:p>
            <a:pPr>
              <a:defRPr sz="1750" baseline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微軟正黑體" pitchFamily="34" charset="-120"/>
              </a:defRPr>
            </a:pPr>
            <a:endParaRPr lang="zh-TW"/>
          </a:p>
        </c:txPr>
      </c:legendEntry>
      <c:legendEntry>
        <c:idx val="3"/>
        <c:txPr>
          <a:bodyPr/>
          <a:lstStyle/>
          <a:p>
            <a:pPr>
              <a:defRPr sz="1750" baseline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ea typeface="微軟正黑體" pitchFamily="34" charset="-120"/>
              </a:defRPr>
            </a:pPr>
            <a:endParaRPr lang="zh-TW"/>
          </a:p>
        </c:txPr>
      </c:legendEntry>
      <c:layout>
        <c:manualLayout>
          <c:xMode val="edge"/>
          <c:yMode val="edge"/>
          <c:x val="0.71122369623330228"/>
          <c:y val="0.33743503937008046"/>
          <c:w val="0.26643552607629623"/>
          <c:h val="0.6531899606299216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00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86-4366-B4EA-E88B5A08E496}"/>
              </c:ext>
            </c:extLst>
          </c:dPt>
          <c:dPt>
            <c:idx val="1"/>
            <c:bubble3D val="0"/>
            <c:explosion val="6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86-4366-B4EA-E88B5A08E496}"/>
              </c:ext>
            </c:extLst>
          </c:dPt>
          <c:dPt>
            <c:idx val="2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86-4366-B4EA-E88B5A08E496}"/>
              </c:ext>
            </c:extLst>
          </c:dPt>
          <c:dPt>
            <c:idx val="3"/>
            <c:bubble3D val="0"/>
            <c:explosion val="3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86-4366-B4EA-E88B5A08E496}"/>
              </c:ext>
            </c:extLst>
          </c:dPt>
          <c:cat>
            <c:strRef>
              <c:f>Sheet1!$A$2:$A$5</c:f>
              <c:strCache>
                <c:ptCount val="4"/>
                <c:pt idx="0">
                  <c:v>美洲 65.1%</c:v>
                </c:pt>
                <c:pt idx="1">
                  <c:v>亞洲 16.0%</c:v>
                </c:pt>
                <c:pt idx="2">
                  <c:v>非洲 18.5%</c:v>
                </c:pt>
                <c:pt idx="3">
                  <c:v>其他0.4%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0.65100000000000036</c:v>
                </c:pt>
                <c:pt idx="1">
                  <c:v>0.16</c:v>
                </c:pt>
                <c:pt idx="2">
                  <c:v>0.18500000000000008</c:v>
                </c:pt>
                <c:pt idx="3">
                  <c:v>4.0000000000000027E-3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86-4366-B4EA-E88B5A08E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64459378251533"/>
          <c:y val="0.33042814960630262"/>
          <c:w val="0.26233022719697818"/>
          <c:h val="0.59226870078739147"/>
        </c:manualLayout>
      </c:layout>
      <c:overlay val="0"/>
      <c:txPr>
        <a:bodyPr/>
        <a:lstStyle/>
        <a:p>
          <a:pPr>
            <a:defRPr sz="1750" baseline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  <a:ea typeface="微軟正黑體" pitchFamily="34" charset="-120"/>
            </a:defRPr>
          </a:pPr>
          <a:endParaRPr lang="zh-TW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FA7033B-A1AF-48DC-B717-C400FA39D74E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6A41CFD9-37BC-4FE3-AB8E-A76326384F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77999B0-A2EF-4DC7-8542-0AF4923E172C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F64482A-173A-4FF8-9771-EB1B816DEC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9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98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482A-173A-4FF8-9771-EB1B816DEC2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7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4934-2D71-440D-8992-692E3EC953C7}" type="datetimeFigureOut">
              <a:rPr lang="zh-TW" altLang="en-US" smtClean="0"/>
              <a:pPr/>
              <a:t>2024/12/2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4273-5534-4301-B92B-557AE0667F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1151620" y="2348880"/>
            <a:ext cx="6840760" cy="2088232"/>
            <a:chOff x="1151620" y="2348880"/>
            <a:chExt cx="6840760" cy="2088232"/>
          </a:xfrm>
        </p:grpSpPr>
        <p:grpSp>
          <p:nvGrpSpPr>
            <p:cNvPr id="18" name="群組 17"/>
            <p:cNvGrpSpPr/>
            <p:nvPr/>
          </p:nvGrpSpPr>
          <p:grpSpPr>
            <a:xfrm>
              <a:off x="1151620" y="3027730"/>
              <a:ext cx="6840760" cy="1409382"/>
              <a:chOff x="1151620" y="3027730"/>
              <a:chExt cx="6840760" cy="1409382"/>
            </a:xfrm>
          </p:grpSpPr>
          <p:cxnSp>
            <p:nvCxnSpPr>
              <p:cNvPr id="10" name="直線接點 9"/>
              <p:cNvCxnSpPr/>
              <p:nvPr/>
            </p:nvCxnSpPr>
            <p:spPr>
              <a:xfrm>
                <a:off x="1151620" y="3773361"/>
                <a:ext cx="6840760" cy="0"/>
              </a:xfrm>
              <a:prstGeom prst="line">
                <a:avLst/>
              </a:prstGeom>
              <a:ln w="25400">
                <a:gradFill flip="none" rotWithShape="1">
                  <a:gsLst>
                    <a:gs pos="50000">
                      <a:srgbClr val="00CCFF"/>
                    </a:gs>
                    <a:gs pos="100000">
                      <a:schemeClr val="bg1">
                        <a:alpha val="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群組 14"/>
              <p:cNvGrpSpPr/>
              <p:nvPr/>
            </p:nvGrpSpPr>
            <p:grpSpPr>
              <a:xfrm>
                <a:off x="1151620" y="3027730"/>
                <a:ext cx="4428492" cy="677108"/>
                <a:chOff x="1151620" y="3027730"/>
                <a:chExt cx="4428492" cy="677108"/>
              </a:xfrm>
            </p:grpSpPr>
            <p:sp>
              <p:nvSpPr>
                <p:cNvPr id="14" name="文字方塊 13"/>
                <p:cNvSpPr txBox="1"/>
                <p:nvPr/>
              </p:nvSpPr>
              <p:spPr>
                <a:xfrm>
                  <a:off x="1151620" y="3027730"/>
                  <a:ext cx="2196244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800" b="1" dirty="0">
                      <a:solidFill>
                        <a:srgbClr val="00CCFF"/>
                      </a:solidFill>
                      <a:latin typeface="微軟正黑體" pitchFamily="34" charset="-120"/>
                      <a:ea typeface="微軟正黑體" pitchFamily="34" charset="-120"/>
                    </a:rPr>
                    <a:t>年興紡織</a:t>
                  </a: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3635896" y="3183359"/>
                  <a:ext cx="19442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400" b="1" i="1" dirty="0">
                      <a:solidFill>
                        <a:srgbClr val="FF9900"/>
                      </a:solidFill>
                      <a:latin typeface="微軟正黑體" pitchFamily="34" charset="-120"/>
                      <a:ea typeface="微軟正黑體" pitchFamily="34" charset="-120"/>
                    </a:rPr>
                    <a:t>致力於卓越</a:t>
                  </a:r>
                </a:p>
              </p:txBody>
            </p:sp>
            <p:sp>
              <p:nvSpPr>
                <p:cNvPr id="20" name="橢圓 19"/>
                <p:cNvSpPr/>
                <p:nvPr/>
              </p:nvSpPr>
              <p:spPr>
                <a:xfrm>
                  <a:off x="3455880" y="3383128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1151620" y="3913892"/>
                <a:ext cx="4356484" cy="523220"/>
                <a:chOff x="1151620" y="3955122"/>
                <a:chExt cx="4356484" cy="523220"/>
              </a:xfrm>
            </p:grpSpPr>
            <p:sp>
              <p:nvSpPr>
                <p:cNvPr id="17" name="文字方塊 16"/>
                <p:cNvSpPr txBox="1"/>
                <p:nvPr/>
              </p:nvSpPr>
              <p:spPr>
                <a:xfrm>
                  <a:off x="1151620" y="3955122"/>
                  <a:ext cx="24122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2800" b="1" dirty="0">
                      <a:solidFill>
                        <a:srgbClr val="00CCFF"/>
                      </a:solidFill>
                      <a:latin typeface="微軟正黑體" pitchFamily="34" charset="-120"/>
                      <a:ea typeface="微軟正黑體" pitchFamily="34" charset="-120"/>
                    </a:rPr>
                    <a:t>投資人說明會 </a:t>
                  </a: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3347864" y="4077072"/>
                  <a:ext cx="744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dirty="0">
                      <a:solidFill>
                        <a:srgbClr val="00CCFF"/>
                      </a:solidFill>
                      <a:latin typeface="TradeGothic" pitchFamily="2" charset="0"/>
                      <a:ea typeface="微軟正黑體" pitchFamily="34" charset="-120"/>
                    </a:rPr>
                    <a:t>14</a:t>
                  </a:r>
                  <a:r>
                    <a:rPr lang="en-US" altLang="ja-JP" dirty="0">
                      <a:solidFill>
                        <a:srgbClr val="00CCFF"/>
                      </a:solidFill>
                      <a:latin typeface="TradeGothic" pitchFamily="2" charset="0"/>
                      <a:ea typeface="微軟正黑體" pitchFamily="34" charset="-120"/>
                    </a:rPr>
                    <a:t>5</a:t>
                  </a:r>
                  <a:r>
                    <a:rPr lang="en-US" altLang="zh-TW" dirty="0">
                      <a:solidFill>
                        <a:srgbClr val="00CCFF"/>
                      </a:solidFill>
                      <a:latin typeface="TradeGothic" pitchFamily="2" charset="0"/>
                      <a:ea typeface="微軟正黑體" pitchFamily="34" charset="-120"/>
                    </a:rPr>
                    <a:t>1</a:t>
                  </a:r>
                  <a:endParaRPr lang="zh-TW" altLang="en-US" dirty="0">
                    <a:solidFill>
                      <a:srgbClr val="00CCFF"/>
                    </a:solidFill>
                    <a:latin typeface="TradeGothic" pitchFamily="2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4247960" y="4077072"/>
                  <a:ext cx="1260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olidFill>
                        <a:srgbClr val="FF9900"/>
                      </a:solidFill>
                      <a:latin typeface="TradeGothic" pitchFamily="2" charset="0"/>
                      <a:ea typeface="微軟正黑體" pitchFamily="34" charset="-120"/>
                    </a:rPr>
                    <a:t>2024.12</a:t>
                  </a:r>
                  <a:r>
                    <a:rPr lang="en-US" altLang="zh-TW" dirty="0" smtClean="0">
                      <a:solidFill>
                        <a:srgbClr val="FF9900"/>
                      </a:solidFill>
                      <a:latin typeface="TradeGothic" pitchFamily="2" charset="0"/>
                      <a:ea typeface="微軟正黑體" pitchFamily="34" charset="-120"/>
                    </a:rPr>
                    <a:t>.03</a:t>
                  </a:r>
                  <a:endParaRPr lang="zh-TW" altLang="en-US" dirty="0">
                    <a:solidFill>
                      <a:srgbClr val="FF9900"/>
                    </a:solidFill>
                    <a:latin typeface="TradeGothic" pitchFamily="2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5" name="橢圓 24"/>
                <p:cNvSpPr/>
                <p:nvPr/>
              </p:nvSpPr>
              <p:spPr>
                <a:xfrm>
                  <a:off x="4133952" y="4221096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pic>
          <p:nvPicPr>
            <p:cNvPr id="30" name="圖片 29" descr="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2348880"/>
              <a:ext cx="1224136" cy="55115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產品營收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7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aphicFrame>
        <p:nvGraphicFramePr>
          <p:cNvPr id="46" name="圖表 45"/>
          <p:cNvGraphicFramePr/>
          <p:nvPr/>
        </p:nvGraphicFramePr>
        <p:xfrm>
          <a:off x="1259632" y="1700808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" name="文字方塊 63"/>
          <p:cNvSpPr txBox="1"/>
          <p:nvPr/>
        </p:nvSpPr>
        <p:spPr>
          <a:xfrm>
            <a:off x="6948264" y="1916832"/>
            <a:ext cx="918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9900"/>
                </a:solidFill>
                <a:latin typeface="Impact" pitchFamily="34" charset="0"/>
                <a:ea typeface="微軟正黑體" pitchFamily="34" charset="-120"/>
              </a:rPr>
              <a:t>2024</a:t>
            </a:r>
            <a:endParaRPr lang="en-US" altLang="zh-TW" sz="2400" b="1" dirty="0">
              <a:solidFill>
                <a:srgbClr val="FF9900"/>
              </a:solidFill>
              <a:latin typeface="Impact" pitchFamily="34" charset="0"/>
              <a:ea typeface="微軟正黑體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FF9900"/>
                </a:solidFill>
                <a:latin typeface="Impact" pitchFamily="34" charset="0"/>
                <a:ea typeface="微軟正黑體" pitchFamily="34" charset="-120"/>
              </a:rPr>
              <a:t>Q1-Q3</a:t>
            </a:r>
            <a:endParaRPr lang="zh-TW" altLang="en-US" sz="2400" b="1" dirty="0">
              <a:solidFill>
                <a:srgbClr val="FF9900"/>
              </a:solidFill>
              <a:latin typeface="Impac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圖表 39"/>
          <p:cNvGraphicFramePr/>
          <p:nvPr>
            <p:extLst>
              <p:ext uri="{D42A27DB-BD31-4B8C-83A1-F6EECF244321}">
                <p14:modId xmlns:p14="http://schemas.microsoft.com/office/powerpoint/2010/main" val="2553296138"/>
              </p:ext>
            </p:extLst>
          </p:nvPr>
        </p:nvGraphicFramePr>
        <p:xfrm>
          <a:off x="1403648" y="1556792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地區營收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82" name="文字方塊 81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8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6732240" y="2060848"/>
            <a:ext cx="101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FF9900"/>
                </a:solidFill>
                <a:latin typeface="Impact" pitchFamily="34" charset="0"/>
                <a:ea typeface="微軟正黑體" pitchFamily="34" charset="-120"/>
              </a:rPr>
              <a:t>2024</a:t>
            </a:r>
            <a:endParaRPr lang="en-US" altLang="zh-TW" sz="2400" b="1" dirty="0">
              <a:solidFill>
                <a:srgbClr val="FF9900"/>
              </a:solidFill>
              <a:latin typeface="Impact" pitchFamily="34" charset="0"/>
              <a:ea typeface="微軟正黑體" pitchFamily="34" charset="-120"/>
            </a:endParaRPr>
          </a:p>
          <a:p>
            <a:pPr algn="ctr"/>
            <a:r>
              <a:rPr lang="en-US" altLang="zh-TW" sz="2400" b="1" dirty="0">
                <a:solidFill>
                  <a:srgbClr val="FF9900"/>
                </a:solidFill>
                <a:latin typeface="Impact" pitchFamily="34" charset="0"/>
                <a:ea typeface="微軟正黑體" pitchFamily="34" charset="-120"/>
              </a:rPr>
              <a:t>Q1-Q3</a:t>
            </a:r>
            <a:endParaRPr lang="zh-TW" altLang="en-US" sz="2400" b="1" dirty="0">
              <a:solidFill>
                <a:srgbClr val="FF9900"/>
              </a:solidFill>
              <a:latin typeface="Impac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財務政策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39565" y="638578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年興紡織股份有限公司</a:t>
            </a:r>
            <a:endParaRPr lang="en-US" altLang="zh-TW" sz="1400" b="1" dirty="0">
              <a:solidFill>
                <a:schemeClr val="bg1">
                  <a:lumMod val="6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 descr="grey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779" y="6417332"/>
            <a:ext cx="543429" cy="244673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9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1115616" y="1556792"/>
            <a:ext cx="7088288" cy="4627404"/>
            <a:chOff x="791580" y="1537900"/>
            <a:chExt cx="6300700" cy="4627404"/>
          </a:xfrm>
        </p:grpSpPr>
        <p:sp>
          <p:nvSpPr>
            <p:cNvPr id="20" name="文字方塊 19"/>
            <p:cNvSpPr txBox="1"/>
            <p:nvPr/>
          </p:nvSpPr>
          <p:spPr>
            <a:xfrm>
              <a:off x="1619672" y="1537900"/>
              <a:ext cx="1296144" cy="30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2020/12/31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cxnSp>
          <p:nvCxnSpPr>
            <p:cNvPr id="89" name="直線接點 88"/>
            <p:cNvCxnSpPr/>
            <p:nvPr/>
          </p:nvCxnSpPr>
          <p:spPr>
            <a:xfrm>
              <a:off x="2699792" y="1641372"/>
              <a:ext cx="0" cy="452393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3748642" y="1641372"/>
              <a:ext cx="0" cy="452393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4797492" y="1641372"/>
              <a:ext cx="0" cy="452393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5846342" y="1641372"/>
              <a:ext cx="0" cy="452393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6895193" y="1641372"/>
              <a:ext cx="0" cy="452393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文字方塊 95"/>
            <p:cNvSpPr txBox="1"/>
            <p:nvPr/>
          </p:nvSpPr>
          <p:spPr>
            <a:xfrm>
              <a:off x="2663788" y="1537900"/>
              <a:ext cx="1296144" cy="30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2021/12/31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3707904" y="1537900"/>
              <a:ext cx="1296144" cy="30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2022/12/31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4752020" y="1537900"/>
              <a:ext cx="1296144" cy="30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2023/12/31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99" name="文字方塊 98"/>
            <p:cNvSpPr txBox="1"/>
            <p:nvPr/>
          </p:nvSpPr>
          <p:spPr>
            <a:xfrm>
              <a:off x="5796136" y="1537900"/>
              <a:ext cx="1296144" cy="306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2024/9/30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711682" y="2360432"/>
              <a:ext cx="9361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19.6%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791580" y="2060382"/>
              <a:ext cx="732081" cy="830997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負債比率</a:t>
              </a: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2915816" y="2360432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18.0%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3923928" y="2360432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17.1%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8" name="文字方塊 127"/>
            <p:cNvSpPr txBox="1"/>
            <p:nvPr/>
          </p:nvSpPr>
          <p:spPr>
            <a:xfrm>
              <a:off x="5004048" y="2360432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14.0%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2" name="文字方塊 131"/>
            <p:cNvSpPr txBox="1"/>
            <p:nvPr/>
          </p:nvSpPr>
          <p:spPr>
            <a:xfrm>
              <a:off x="6012160" y="2360432"/>
              <a:ext cx="8640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14.6%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1763688" y="3417587"/>
              <a:ext cx="9361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451.1%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791580" y="3061534"/>
              <a:ext cx="732081" cy="830997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流動比率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818294" y="3417587"/>
              <a:ext cx="9616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596.20%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7" name="文字方塊 126"/>
            <p:cNvSpPr txBox="1"/>
            <p:nvPr/>
          </p:nvSpPr>
          <p:spPr>
            <a:xfrm>
              <a:off x="3826406" y="3417587"/>
              <a:ext cx="9616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561.9%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1" name="文字方塊 130"/>
            <p:cNvSpPr txBox="1"/>
            <p:nvPr/>
          </p:nvSpPr>
          <p:spPr>
            <a:xfrm>
              <a:off x="4906526" y="3417587"/>
              <a:ext cx="9616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679.1%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5914638" y="3417587"/>
              <a:ext cx="9616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651.6%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763689" y="4474742"/>
              <a:ext cx="9361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259.3%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91580" y="4125649"/>
              <a:ext cx="732081" cy="830997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速動比率</a:t>
              </a:r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2771801" y="4474742"/>
              <a:ext cx="10081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351.6%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6" name="文字方塊 125"/>
            <p:cNvSpPr txBox="1"/>
            <p:nvPr/>
          </p:nvSpPr>
          <p:spPr>
            <a:xfrm>
              <a:off x="3779913" y="4474742"/>
              <a:ext cx="10081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304.5%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4860033" y="4474742"/>
              <a:ext cx="10081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385.0%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4" name="文字方塊 133"/>
            <p:cNvSpPr txBox="1"/>
            <p:nvPr/>
          </p:nvSpPr>
          <p:spPr>
            <a:xfrm>
              <a:off x="5868145" y="4474742"/>
              <a:ext cx="10081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418.3%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835696" y="5531897"/>
              <a:ext cx="8640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57.3%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791580" y="5210216"/>
              <a:ext cx="732081" cy="830997"/>
            </a:xfrm>
            <a:prstGeom prst="rect">
              <a:avLst/>
            </a:prstGeom>
            <a:noFill/>
            <a:ln w="38100">
              <a:solidFill>
                <a:srgbClr val="FF99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現金占股本</a:t>
              </a:r>
              <a:endParaRPr lang="en-US" altLang="zh-TW" sz="16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比率</a:t>
              </a:r>
            </a:p>
          </p:txBody>
        </p:sp>
        <p:sp>
          <p:nvSpPr>
            <p:cNvPr id="121" name="文字方塊 120"/>
            <p:cNvSpPr txBox="1"/>
            <p:nvPr/>
          </p:nvSpPr>
          <p:spPr>
            <a:xfrm>
              <a:off x="2905714" y="5531897"/>
              <a:ext cx="874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78.2%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3913826" y="5531897"/>
              <a:ext cx="874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77.7%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29" name="文字方塊 128"/>
            <p:cNvSpPr txBox="1"/>
            <p:nvPr/>
          </p:nvSpPr>
          <p:spPr>
            <a:xfrm>
              <a:off x="4993946" y="5531897"/>
              <a:ext cx="874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63.1%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6002058" y="5531897"/>
              <a:ext cx="8742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91.3%</a:t>
              </a:r>
              <a:endParaRPr lang="zh-TW" altLang="en-US" sz="14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免責聲明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10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3" name="群組 26"/>
          <p:cNvGrpSpPr/>
          <p:nvPr/>
        </p:nvGrpSpPr>
        <p:grpSpPr>
          <a:xfrm>
            <a:off x="395536" y="1484784"/>
            <a:ext cx="8136904" cy="4314675"/>
            <a:chOff x="395536" y="1499300"/>
            <a:chExt cx="8136904" cy="4314675"/>
          </a:xfrm>
        </p:grpSpPr>
        <p:grpSp>
          <p:nvGrpSpPr>
            <p:cNvPr id="4" name="群組 21"/>
            <p:cNvGrpSpPr/>
            <p:nvPr/>
          </p:nvGrpSpPr>
          <p:grpSpPr>
            <a:xfrm>
              <a:off x="395536" y="1499300"/>
              <a:ext cx="8136904" cy="1569660"/>
              <a:chOff x="395536" y="1499300"/>
              <a:chExt cx="8136904" cy="1569660"/>
            </a:xfrm>
          </p:grpSpPr>
          <p:sp>
            <p:nvSpPr>
              <p:cNvPr id="9" name="文字方塊 8"/>
              <p:cNvSpPr txBox="1"/>
              <p:nvPr/>
            </p:nvSpPr>
            <p:spPr>
              <a:xfrm>
                <a:off x="971600" y="1499300"/>
                <a:ext cx="75608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本文件係由年興紡織股份有限公司（以下簡稱「本公司」）所提供，除財務報表所含之數字及資訊外，本文件所含資料並未經會計師或獨立專家審核或審閱，本公司對該等資料或意見之允當性、完整性及正</a:t>
                </a:r>
                <a:r>
                  <a:rPr lang="en-US" altLang="zh-TW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準</a:t>
                </a:r>
                <a:r>
                  <a:rPr lang="en-US" altLang="zh-TW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)</a:t>
                </a:r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確性，不作任何明示或默示之聲明與擔保。本文件所含資料僅以提供當時之情況為準，本公司不會就本文件提供後所發生之任何變動而更新其內容。本公司及關係企業及各該負責人，無論係因過失或其他原因，均不對因使用本文件或其內容所致之任何損害負任何法律責任。</a:t>
                </a:r>
              </a:p>
            </p:txBody>
          </p:sp>
          <p:pic>
            <p:nvPicPr>
              <p:cNvPr id="16" name="圖片 15" descr="Poi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5536" y="1499300"/>
                <a:ext cx="468000" cy="466541"/>
              </a:xfrm>
              <a:prstGeom prst="rect">
                <a:avLst/>
              </a:prstGeom>
            </p:spPr>
          </p:pic>
        </p:grpSp>
        <p:grpSp>
          <p:nvGrpSpPr>
            <p:cNvPr id="5" name="群組 22"/>
            <p:cNvGrpSpPr/>
            <p:nvPr/>
          </p:nvGrpSpPr>
          <p:grpSpPr>
            <a:xfrm>
              <a:off x="395536" y="3356527"/>
              <a:ext cx="8136904" cy="830997"/>
              <a:chOff x="395536" y="3399190"/>
              <a:chExt cx="8136904" cy="830997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971600" y="3399190"/>
                <a:ext cx="7560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本文件可能包含本公司對未來可能發生之業務活動、事件或發展之陳述，而該等陳述係基於本公司對未來營運之假設，及</a:t>
                </a:r>
                <a:r>
                  <a:rPr lang="en-US" altLang="zh-TW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或種種本公司無法控制之政治、經濟、市場等因素所做成，故實際經營結果可能與該等陳述有重大差異。</a:t>
                </a:r>
              </a:p>
            </p:txBody>
          </p:sp>
          <p:pic>
            <p:nvPicPr>
              <p:cNvPr id="19" name="圖片 18" descr="Poi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5536" y="3399190"/>
                <a:ext cx="468000" cy="466541"/>
              </a:xfrm>
              <a:prstGeom prst="rect">
                <a:avLst/>
              </a:prstGeom>
            </p:spPr>
          </p:pic>
        </p:grpSp>
        <p:grpSp>
          <p:nvGrpSpPr>
            <p:cNvPr id="6" name="群組 24"/>
            <p:cNvGrpSpPr/>
            <p:nvPr/>
          </p:nvGrpSpPr>
          <p:grpSpPr>
            <a:xfrm>
              <a:off x="395536" y="4475091"/>
              <a:ext cx="7864443" cy="466541"/>
              <a:chOff x="395536" y="4437113"/>
              <a:chExt cx="7864443" cy="466541"/>
            </a:xfrm>
          </p:grpSpPr>
          <p:sp>
            <p:nvSpPr>
              <p:cNvPr id="11" name="文字方塊 10"/>
              <p:cNvSpPr txBox="1"/>
              <p:nvPr/>
            </p:nvSpPr>
            <p:spPr>
              <a:xfrm>
                <a:off x="971601" y="4437113"/>
                <a:ext cx="72883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本文件不得視為買賣有價證券或其他金融商品之要約或要約之引誘。</a:t>
                </a:r>
              </a:p>
            </p:txBody>
          </p:sp>
          <p:pic>
            <p:nvPicPr>
              <p:cNvPr id="20" name="圖片 19" descr="Poi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5536" y="4437113"/>
                <a:ext cx="468000" cy="466541"/>
              </a:xfrm>
              <a:prstGeom prst="rect">
                <a:avLst/>
              </a:prstGeom>
            </p:spPr>
          </p:pic>
        </p:grpSp>
        <p:grpSp>
          <p:nvGrpSpPr>
            <p:cNvPr id="7" name="群組 25"/>
            <p:cNvGrpSpPr/>
            <p:nvPr/>
          </p:nvGrpSpPr>
          <p:grpSpPr>
            <a:xfrm>
              <a:off x="395536" y="5229200"/>
              <a:ext cx="8136904" cy="584775"/>
              <a:chOff x="395536" y="5229200"/>
              <a:chExt cx="8136904" cy="584775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971600" y="5229200"/>
                <a:ext cx="75608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本文件之著作權歸本公司及</a:t>
                </a:r>
                <a:r>
                  <a:rPr lang="en-US" altLang="zh-TW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/</a:t>
                </a:r>
                <a:r>
                  <a:rPr lang="zh-TW" altLang="en-US" sz="16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或本公司關係企業所有，本文件之任何部分不得直接或間接複製或傳送給任何第三人，且不得為任何目的出版刊印本文件之全部或一部。</a:t>
                </a:r>
              </a:p>
            </p:txBody>
          </p:sp>
          <p:pic>
            <p:nvPicPr>
              <p:cNvPr id="21" name="圖片 20" descr="Point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95536" y="5229200"/>
                <a:ext cx="468000" cy="4665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1151620" y="3773361"/>
            <a:ext cx="6840760" cy="0"/>
          </a:xfrm>
          <a:prstGeom prst="line">
            <a:avLst/>
          </a:prstGeom>
          <a:ln w="25400">
            <a:gradFill flip="none" rotWithShape="1">
              <a:gsLst>
                <a:gs pos="50000">
                  <a:srgbClr val="00CCFF"/>
                </a:gs>
                <a:gs pos="100000">
                  <a:schemeClr val="bg1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151620" y="3027730"/>
            <a:ext cx="2196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年興紡織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4211960" y="3068960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Q &amp; A</a:t>
            </a:r>
            <a:endParaRPr lang="zh-TW" altLang="en-US" sz="3200" b="1" dirty="0">
              <a:solidFill>
                <a:srgbClr val="FF99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1224136" cy="55115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59632" y="37890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感謝您的支持</a:t>
            </a:r>
            <a:r>
              <a:rPr lang="en-US" altLang="zh-TW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28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年興簡介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1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4932040" y="1844824"/>
            <a:ext cx="3672408" cy="1229115"/>
            <a:chOff x="1115616" y="1916832"/>
            <a:chExt cx="3672408" cy="1229115"/>
          </a:xfrm>
        </p:grpSpPr>
        <p:pic>
          <p:nvPicPr>
            <p:cNvPr id="27" name="圖片 26" descr="Capit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16" y="1916832"/>
              <a:ext cx="1229115" cy="1229115"/>
            </a:xfrm>
            <a:prstGeom prst="rect">
              <a:avLst/>
            </a:prstGeom>
          </p:spPr>
        </p:pic>
        <p:sp>
          <p:nvSpPr>
            <p:cNvPr id="30" name="文字方塊 29"/>
            <p:cNvSpPr txBox="1"/>
            <p:nvPr/>
          </p:nvSpPr>
          <p:spPr>
            <a:xfrm>
              <a:off x="2339752" y="2276872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資本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339752" y="2622727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NT$20.515</a:t>
              </a:r>
              <a:r>
                <a:rPr lang="zh-TW" altLang="en-US" sz="28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億</a:t>
              </a:r>
              <a:endParaRPr lang="zh-TW" altLang="en-US" sz="16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899592" y="4293096"/>
            <a:ext cx="3242849" cy="1475336"/>
            <a:chOff x="5217583" y="1916832"/>
            <a:chExt cx="3242849" cy="1475336"/>
          </a:xfrm>
        </p:grpSpPr>
        <p:pic>
          <p:nvPicPr>
            <p:cNvPr id="29" name="圖片 28" descr="Revenu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7583" y="1916832"/>
              <a:ext cx="1229115" cy="1229115"/>
            </a:xfrm>
            <a:prstGeom prst="rect">
              <a:avLst/>
            </a:prstGeom>
          </p:spPr>
        </p:pic>
        <p:sp>
          <p:nvSpPr>
            <p:cNvPr id="32" name="文字方塊 31"/>
            <p:cNvSpPr txBox="1"/>
            <p:nvPr/>
          </p:nvSpPr>
          <p:spPr>
            <a:xfrm>
              <a:off x="6444208" y="2276872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營收</a:t>
              </a: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444208" y="2622727"/>
              <a:ext cx="20162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NT$54</a:t>
              </a:r>
              <a:r>
                <a:rPr lang="zh-TW" altLang="en-US" sz="2800" b="1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億</a:t>
              </a:r>
              <a:endParaRPr lang="en-US" altLang="zh-TW" sz="28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  <a:ea typeface="微軟正黑體" pitchFamily="34" charset="-120"/>
              </a:endParaRPr>
            </a:p>
            <a:p>
              <a:r>
                <a:rPr lang="en-US" altLang="zh-TW" sz="16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(113</a:t>
              </a:r>
              <a:r>
                <a:rPr lang="zh-TW" altLang="en-US" sz="16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年</a:t>
              </a:r>
              <a:r>
                <a:rPr lang="en-US" altLang="zh-TW" sz="16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1~10</a:t>
              </a:r>
              <a:r>
                <a:rPr lang="zh-TW" altLang="en-US" sz="16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月</a:t>
              </a:r>
              <a:r>
                <a:rPr lang="en-US" altLang="zh-TW" sz="1600" b="1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)</a:t>
              </a:r>
              <a:endParaRPr lang="zh-TW" altLang="en-US" sz="16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899592" y="1916832"/>
            <a:ext cx="3600400" cy="1229115"/>
            <a:chOff x="1259632" y="4235273"/>
            <a:chExt cx="3600400" cy="1229115"/>
          </a:xfrm>
        </p:grpSpPr>
        <p:pic>
          <p:nvPicPr>
            <p:cNvPr id="26" name="圖片 25" descr="IP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9632" y="4235273"/>
              <a:ext cx="1229115" cy="1229115"/>
            </a:xfrm>
            <a:prstGeom prst="rect">
              <a:avLst/>
            </a:prstGeom>
          </p:spPr>
        </p:pic>
        <p:sp>
          <p:nvSpPr>
            <p:cNvPr id="33" name="文字方塊 32"/>
            <p:cNvSpPr txBox="1"/>
            <p:nvPr/>
          </p:nvSpPr>
          <p:spPr>
            <a:xfrm>
              <a:off x="2465766" y="4581128"/>
              <a:ext cx="1098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上市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465766" y="4941168"/>
              <a:ext cx="2394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1992 </a:t>
              </a:r>
              <a:r>
                <a:rPr lang="en-US" altLang="zh-TW" sz="1600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(1451TWSE)</a:t>
              </a:r>
              <a:endParaRPr lang="zh-TW" altLang="en-US" sz="1600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  <a:ea typeface="微軟正黑體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076056" y="4235273"/>
            <a:ext cx="2952328" cy="1229115"/>
            <a:chOff x="5076056" y="4235273"/>
            <a:chExt cx="2952328" cy="1229115"/>
          </a:xfrm>
        </p:grpSpPr>
        <p:pic>
          <p:nvPicPr>
            <p:cNvPr id="28" name="圖片 27" descr="Peopl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6056" y="4235273"/>
              <a:ext cx="1229115" cy="1229115"/>
            </a:xfrm>
            <a:prstGeom prst="rect">
              <a:avLst/>
            </a:prstGeom>
          </p:spPr>
        </p:pic>
        <p:sp>
          <p:nvSpPr>
            <p:cNvPr id="34" name="文字方塊 33"/>
            <p:cNvSpPr txBox="1"/>
            <p:nvPr/>
          </p:nvSpPr>
          <p:spPr>
            <a:xfrm>
              <a:off x="6300192" y="4581128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員工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6300192" y="4941168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  <a:ea typeface="微軟正黑體" pitchFamily="34" charset="-120"/>
                </a:rPr>
                <a:t>8300</a:t>
              </a:r>
              <a:r>
                <a:rPr lang="zh-TW" altLang="en-US" sz="28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營運項目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2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23528" y="1772816"/>
            <a:ext cx="4835114" cy="4104456"/>
            <a:chOff x="1043608" y="1340768"/>
            <a:chExt cx="5258662" cy="4464000"/>
          </a:xfrm>
        </p:grpSpPr>
        <p:pic>
          <p:nvPicPr>
            <p:cNvPr id="10" name="圖片 9" descr="vertical pic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08" y="1340768"/>
              <a:ext cx="5258662" cy="444841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453292" y="1340768"/>
              <a:ext cx="100800" cy="446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55176" y="1340768"/>
              <a:ext cx="100800" cy="446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4572000" y="2655712"/>
            <a:ext cx="4248472" cy="1659814"/>
            <a:chOff x="4644008" y="2564904"/>
            <a:chExt cx="4248472" cy="1659814"/>
          </a:xfrm>
        </p:grpSpPr>
        <p:sp>
          <p:nvSpPr>
            <p:cNvPr id="40" name="文字方塊 39"/>
            <p:cNvSpPr txBox="1"/>
            <p:nvPr/>
          </p:nvSpPr>
          <p:spPr>
            <a:xfrm>
              <a:off x="5076056" y="3429000"/>
              <a:ext cx="11521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牛仔布</a:t>
              </a:r>
              <a:endParaRPr lang="en-US" altLang="zh-TW" sz="22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5076056" y="3793831"/>
              <a:ext cx="3816424" cy="430887"/>
              <a:chOff x="4788024" y="3429000"/>
              <a:chExt cx="3816424" cy="430887"/>
            </a:xfrm>
          </p:grpSpPr>
          <p:sp>
            <p:nvSpPr>
              <p:cNvPr id="44" name="文字方塊 43"/>
              <p:cNvSpPr txBox="1"/>
              <p:nvPr/>
            </p:nvSpPr>
            <p:spPr>
              <a:xfrm>
                <a:off x="4788024" y="3429000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彈性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5676122" y="3429000"/>
                <a:ext cx="8800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功能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6580222" y="3429000"/>
                <a:ext cx="8480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環保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7452320" y="3429000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客製化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5628121" y="3623832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6532221" y="3623832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/>
              <p:cNvSpPr/>
              <p:nvPr/>
            </p:nvSpPr>
            <p:spPr>
              <a:xfrm>
                <a:off x="7404317" y="3623832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4" name="群組 63"/>
            <p:cNvGrpSpPr/>
            <p:nvPr/>
          </p:nvGrpSpPr>
          <p:grpSpPr>
            <a:xfrm>
              <a:off x="4644008" y="2564904"/>
              <a:ext cx="2016224" cy="869075"/>
              <a:chOff x="4283968" y="1988840"/>
              <a:chExt cx="2016224" cy="869075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5148064" y="2161767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織布</a:t>
                </a:r>
              </a:p>
            </p:txBody>
          </p:sp>
          <p:pic>
            <p:nvPicPr>
              <p:cNvPr id="52" name="圖片 51" descr="Fabric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83968" y="1988840"/>
                <a:ext cx="869075" cy="869075"/>
              </a:xfrm>
              <a:prstGeom prst="rect">
                <a:avLst/>
              </a:prstGeom>
            </p:spPr>
          </p:pic>
        </p:grpSp>
      </p:grpSp>
      <p:grpSp>
        <p:nvGrpSpPr>
          <p:cNvPr id="70" name="群組 69"/>
          <p:cNvGrpSpPr/>
          <p:nvPr/>
        </p:nvGrpSpPr>
        <p:grpSpPr>
          <a:xfrm>
            <a:off x="5076056" y="4437112"/>
            <a:ext cx="3528392" cy="1625406"/>
            <a:chOff x="5148064" y="4365104"/>
            <a:chExt cx="3528392" cy="1625406"/>
          </a:xfrm>
        </p:grpSpPr>
        <p:sp>
          <p:nvSpPr>
            <p:cNvPr id="58" name="文字方塊 57"/>
            <p:cNvSpPr txBox="1"/>
            <p:nvPr/>
          </p:nvSpPr>
          <p:spPr>
            <a:xfrm>
              <a:off x="5652120" y="5199583"/>
              <a:ext cx="15121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牛仔褲裝</a:t>
              </a:r>
              <a:endParaRPr lang="en-US" altLang="zh-TW" sz="22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69" name="群組 68"/>
            <p:cNvGrpSpPr/>
            <p:nvPr/>
          </p:nvGrpSpPr>
          <p:grpSpPr>
            <a:xfrm>
              <a:off x="5652120" y="5559623"/>
              <a:ext cx="3024336" cy="430887"/>
              <a:chOff x="5436096" y="5506779"/>
              <a:chExt cx="3024336" cy="430887"/>
            </a:xfrm>
          </p:grpSpPr>
          <p:sp>
            <p:nvSpPr>
              <p:cNvPr id="60" name="文字方塊 59"/>
              <p:cNvSpPr txBox="1"/>
              <p:nvPr/>
            </p:nvSpPr>
            <p:spPr>
              <a:xfrm>
                <a:off x="5436096" y="5506779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男女成人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6948264" y="5506779"/>
                <a:ext cx="15121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男女孩童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65" name="橢圓 64"/>
              <p:cNvSpPr/>
              <p:nvPr/>
            </p:nvSpPr>
            <p:spPr>
              <a:xfrm>
                <a:off x="6876260" y="5701611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3" name="群組 62"/>
            <p:cNvGrpSpPr/>
            <p:nvPr/>
          </p:nvGrpSpPr>
          <p:grpSpPr>
            <a:xfrm>
              <a:off x="5148064" y="4365104"/>
              <a:ext cx="2016224" cy="869075"/>
              <a:chOff x="4283968" y="3822555"/>
              <a:chExt cx="2016224" cy="869075"/>
            </a:xfrm>
          </p:grpSpPr>
          <p:sp>
            <p:nvSpPr>
              <p:cNvPr id="57" name="文字方塊 56"/>
              <p:cNvSpPr txBox="1"/>
              <p:nvPr/>
            </p:nvSpPr>
            <p:spPr>
              <a:xfrm>
                <a:off x="5148064" y="3995482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成衣</a:t>
                </a:r>
              </a:p>
            </p:txBody>
          </p:sp>
          <p:pic>
            <p:nvPicPr>
              <p:cNvPr id="53" name="圖片 52" descr="Jeans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83968" y="3822555"/>
                <a:ext cx="869075" cy="869075"/>
              </a:xfrm>
              <a:prstGeom prst="rect">
                <a:avLst/>
              </a:prstGeom>
            </p:spPr>
          </p:pic>
        </p:grpSp>
      </p:grpSp>
      <p:grpSp>
        <p:nvGrpSpPr>
          <p:cNvPr id="67" name="群組 66"/>
          <p:cNvGrpSpPr/>
          <p:nvPr/>
        </p:nvGrpSpPr>
        <p:grpSpPr>
          <a:xfrm>
            <a:off x="3995936" y="908720"/>
            <a:ext cx="4824536" cy="1625406"/>
            <a:chOff x="4067944" y="836712"/>
            <a:chExt cx="4824536" cy="1625406"/>
          </a:xfrm>
        </p:grpSpPr>
        <p:grpSp>
          <p:nvGrpSpPr>
            <p:cNvPr id="71" name="群組 70"/>
            <p:cNvGrpSpPr/>
            <p:nvPr/>
          </p:nvGrpSpPr>
          <p:grpSpPr>
            <a:xfrm>
              <a:off x="4644008" y="1656382"/>
              <a:ext cx="2664296" cy="430887"/>
              <a:chOff x="4355976" y="1908411"/>
              <a:chExt cx="2664296" cy="430887"/>
            </a:xfrm>
          </p:grpSpPr>
          <p:sp>
            <p:nvSpPr>
              <p:cNvPr id="25" name="文字方塊 24"/>
              <p:cNvSpPr txBox="1"/>
              <p:nvPr/>
            </p:nvSpPr>
            <p:spPr>
              <a:xfrm>
                <a:off x="4355976" y="1908411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環錠紡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868144" y="1908411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OE</a:t>
                </a:r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紡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652124" y="2103243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4" name="群組 53"/>
            <p:cNvGrpSpPr/>
            <p:nvPr/>
          </p:nvGrpSpPr>
          <p:grpSpPr>
            <a:xfrm>
              <a:off x="4644008" y="2031231"/>
              <a:ext cx="4248472" cy="430887"/>
              <a:chOff x="4355976" y="1772816"/>
              <a:chExt cx="4248472" cy="430887"/>
            </a:xfrm>
          </p:grpSpPr>
          <p:sp>
            <p:nvSpPr>
              <p:cNvPr id="26" name="文字方塊 25"/>
              <p:cNvSpPr txBox="1"/>
              <p:nvPr/>
            </p:nvSpPr>
            <p:spPr>
              <a:xfrm>
                <a:off x="4355976" y="1772816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純棉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5292080" y="1772816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混紡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6228184" y="1772816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彈性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7164288" y="1772816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200" b="1" dirty="0">
                    <a:solidFill>
                      <a:schemeClr val="bg1">
                        <a:lumMod val="6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功能系列</a:t>
                </a:r>
                <a:endParaRPr lang="en-US" altLang="zh-TW" sz="22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4" name="橢圓 33"/>
              <p:cNvSpPr/>
              <p:nvPr/>
            </p:nvSpPr>
            <p:spPr>
              <a:xfrm>
                <a:off x="5220076" y="1967648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6156180" y="1967648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" name="橢圓 35"/>
              <p:cNvSpPr/>
              <p:nvPr/>
            </p:nvSpPr>
            <p:spPr>
              <a:xfrm>
                <a:off x="7092284" y="1967648"/>
                <a:ext cx="72000" cy="72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6" name="群組 65"/>
            <p:cNvGrpSpPr/>
            <p:nvPr/>
          </p:nvGrpSpPr>
          <p:grpSpPr>
            <a:xfrm>
              <a:off x="4067944" y="836712"/>
              <a:ext cx="2016224" cy="869075"/>
              <a:chOff x="4283968" y="764704"/>
              <a:chExt cx="2016224" cy="869075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5148064" y="937631"/>
                <a:ext cx="11521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紡紗</a:t>
                </a:r>
              </a:p>
            </p:txBody>
          </p:sp>
          <p:pic>
            <p:nvPicPr>
              <p:cNvPr id="55" name="圖片 54" descr="Yar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283968" y="764704"/>
                <a:ext cx="869075" cy="86907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全球佈局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3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3" name="群組 170"/>
          <p:cNvGrpSpPr/>
          <p:nvPr/>
        </p:nvGrpSpPr>
        <p:grpSpPr>
          <a:xfrm>
            <a:off x="7452320" y="2730406"/>
            <a:ext cx="1324007" cy="3158046"/>
            <a:chOff x="7452320" y="2730406"/>
            <a:chExt cx="1324007" cy="3158046"/>
          </a:xfrm>
        </p:grpSpPr>
        <p:grpSp>
          <p:nvGrpSpPr>
            <p:cNvPr id="4" name="群組 168"/>
            <p:cNvGrpSpPr/>
            <p:nvPr/>
          </p:nvGrpSpPr>
          <p:grpSpPr>
            <a:xfrm>
              <a:off x="7740352" y="2730406"/>
              <a:ext cx="288032" cy="2160240"/>
              <a:chOff x="7740352" y="2730406"/>
              <a:chExt cx="288032" cy="2160240"/>
            </a:xfrm>
          </p:grpSpPr>
          <p:cxnSp>
            <p:nvCxnSpPr>
              <p:cNvPr id="64" name="肘形接點 29"/>
              <p:cNvCxnSpPr/>
              <p:nvPr/>
            </p:nvCxnSpPr>
            <p:spPr>
              <a:xfrm>
                <a:off x="8028384" y="2730406"/>
                <a:ext cx="0" cy="626586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肘形接點 29"/>
              <p:cNvCxnSpPr/>
              <p:nvPr/>
            </p:nvCxnSpPr>
            <p:spPr>
              <a:xfrm flipH="1">
                <a:off x="7740352" y="3356992"/>
                <a:ext cx="288032" cy="525542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肘形接點 29"/>
              <p:cNvCxnSpPr/>
              <p:nvPr/>
            </p:nvCxnSpPr>
            <p:spPr>
              <a:xfrm>
                <a:off x="7740352" y="3882534"/>
                <a:ext cx="0" cy="1008112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169"/>
            <p:cNvGrpSpPr/>
            <p:nvPr/>
          </p:nvGrpSpPr>
          <p:grpSpPr>
            <a:xfrm>
              <a:off x="7452320" y="4901826"/>
              <a:ext cx="1324007" cy="986626"/>
              <a:chOff x="7452320" y="4901826"/>
              <a:chExt cx="1324007" cy="986626"/>
            </a:xfrm>
          </p:grpSpPr>
          <p:sp>
            <p:nvSpPr>
              <p:cNvPr id="83" name="文字方塊 82"/>
              <p:cNvSpPr txBox="1"/>
              <p:nvPr/>
            </p:nvSpPr>
            <p:spPr>
              <a:xfrm>
                <a:off x="7452320" y="4901826"/>
                <a:ext cx="108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台灣</a:t>
                </a: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7452320" y="5221796"/>
                <a:ext cx="1044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營運總部</a:t>
                </a:r>
              </a:p>
            </p:txBody>
          </p:sp>
          <p:sp>
            <p:nvSpPr>
              <p:cNvPr id="85" name="文字方塊 84"/>
              <p:cNvSpPr txBox="1"/>
              <p:nvPr/>
            </p:nvSpPr>
            <p:spPr>
              <a:xfrm>
                <a:off x="7452320" y="5549898"/>
                <a:ext cx="1324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 smtClean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 </a:t>
                </a:r>
                <a:endParaRPr lang="zh-TW" altLang="en-US" sz="16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" name="群組 171"/>
          <p:cNvGrpSpPr/>
          <p:nvPr/>
        </p:nvGrpSpPr>
        <p:grpSpPr>
          <a:xfrm>
            <a:off x="395536" y="1938318"/>
            <a:ext cx="2664296" cy="792088"/>
            <a:chOff x="395536" y="1938318"/>
            <a:chExt cx="2664296" cy="792088"/>
          </a:xfrm>
        </p:grpSpPr>
        <p:grpSp>
          <p:nvGrpSpPr>
            <p:cNvPr id="7" name="群組 38"/>
            <p:cNvGrpSpPr/>
            <p:nvPr/>
          </p:nvGrpSpPr>
          <p:grpSpPr>
            <a:xfrm>
              <a:off x="395536" y="1938318"/>
              <a:ext cx="1872208" cy="658524"/>
              <a:chOff x="395536" y="3429000"/>
              <a:chExt cx="1872208" cy="658524"/>
            </a:xfrm>
          </p:grpSpPr>
          <p:sp>
            <p:nvSpPr>
              <p:cNvPr id="69" name="文字方塊 68"/>
              <p:cNvSpPr txBox="1"/>
              <p:nvPr/>
            </p:nvSpPr>
            <p:spPr>
              <a:xfrm>
                <a:off x="395536" y="342900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墨西哥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395536" y="3748970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牛仔布廠</a:t>
                </a:r>
                <a:endParaRPr lang="en-US" altLang="zh-TW" sz="16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8" name="群組 86"/>
            <p:cNvGrpSpPr/>
            <p:nvPr/>
          </p:nvGrpSpPr>
          <p:grpSpPr>
            <a:xfrm>
              <a:off x="1259632" y="2154342"/>
              <a:ext cx="1800200" cy="576064"/>
              <a:chOff x="1043608" y="1916832"/>
              <a:chExt cx="2016224" cy="648072"/>
            </a:xfrm>
          </p:grpSpPr>
          <p:cxnSp>
            <p:nvCxnSpPr>
              <p:cNvPr id="30" name="肘形接點 29"/>
              <p:cNvCxnSpPr/>
              <p:nvPr/>
            </p:nvCxnSpPr>
            <p:spPr>
              <a:xfrm flipH="1">
                <a:off x="1043608" y="1916832"/>
                <a:ext cx="792088" cy="0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接點 29"/>
              <p:cNvCxnSpPr/>
              <p:nvPr/>
            </p:nvCxnSpPr>
            <p:spPr>
              <a:xfrm>
                <a:off x="1835696" y="1916832"/>
                <a:ext cx="792088" cy="648072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肘形接點 29"/>
              <p:cNvCxnSpPr/>
              <p:nvPr/>
            </p:nvCxnSpPr>
            <p:spPr>
              <a:xfrm flipH="1">
                <a:off x="2627784" y="2564904"/>
                <a:ext cx="432048" cy="0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群組 174"/>
          <p:cNvGrpSpPr/>
          <p:nvPr/>
        </p:nvGrpSpPr>
        <p:grpSpPr>
          <a:xfrm>
            <a:off x="395536" y="4149080"/>
            <a:ext cx="5184576" cy="2037710"/>
            <a:chOff x="395536" y="4149080"/>
            <a:chExt cx="5184576" cy="2037710"/>
          </a:xfrm>
        </p:grpSpPr>
        <p:grpSp>
          <p:nvGrpSpPr>
            <p:cNvPr id="10" name="群組 159"/>
            <p:cNvGrpSpPr/>
            <p:nvPr/>
          </p:nvGrpSpPr>
          <p:grpSpPr>
            <a:xfrm>
              <a:off x="395536" y="4901826"/>
              <a:ext cx="3024336" cy="1284964"/>
              <a:chOff x="395536" y="4901826"/>
              <a:chExt cx="3024336" cy="128496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395536" y="490182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賴索托</a:t>
                </a: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395536" y="5229200"/>
                <a:ext cx="30243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牛仔成衣廠</a:t>
                </a:r>
              </a:p>
            </p:txBody>
          </p:sp>
          <p:sp>
            <p:nvSpPr>
              <p:cNvPr id="80" name="文字方塊 79"/>
              <p:cNvSpPr txBox="1"/>
              <p:nvPr/>
            </p:nvSpPr>
            <p:spPr>
              <a:xfrm>
                <a:off x="395536" y="5539590"/>
                <a:ext cx="2592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牛仔布廠</a:t>
                </a: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95536" y="5848236"/>
                <a:ext cx="2520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紡紗廠</a:t>
                </a:r>
              </a:p>
            </p:txBody>
          </p:sp>
        </p:grpSp>
        <p:grpSp>
          <p:nvGrpSpPr>
            <p:cNvPr id="11" name="群組 161"/>
            <p:cNvGrpSpPr/>
            <p:nvPr/>
          </p:nvGrpSpPr>
          <p:grpSpPr>
            <a:xfrm>
              <a:off x="1259632" y="4149080"/>
              <a:ext cx="4320480" cy="936104"/>
              <a:chOff x="1259632" y="4149080"/>
              <a:chExt cx="4320480" cy="936104"/>
            </a:xfrm>
          </p:grpSpPr>
          <p:cxnSp>
            <p:nvCxnSpPr>
              <p:cNvPr id="49" name="肘形接點 29"/>
              <p:cNvCxnSpPr/>
              <p:nvPr/>
            </p:nvCxnSpPr>
            <p:spPr>
              <a:xfrm flipH="1">
                <a:off x="1259632" y="4653136"/>
                <a:ext cx="792088" cy="432048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肘形接點 29"/>
              <p:cNvCxnSpPr/>
              <p:nvPr/>
            </p:nvCxnSpPr>
            <p:spPr>
              <a:xfrm flipH="1">
                <a:off x="2051720" y="4653136"/>
                <a:ext cx="2232248" cy="0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肘形接點 29"/>
              <p:cNvCxnSpPr/>
              <p:nvPr/>
            </p:nvCxnSpPr>
            <p:spPr>
              <a:xfrm flipH="1">
                <a:off x="4283968" y="4149080"/>
                <a:ext cx="1296144" cy="504056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群組 172"/>
          <p:cNvGrpSpPr/>
          <p:nvPr/>
        </p:nvGrpSpPr>
        <p:grpSpPr>
          <a:xfrm>
            <a:off x="5436096" y="3090446"/>
            <a:ext cx="2088232" cy="2469904"/>
            <a:chOff x="5436096" y="3090446"/>
            <a:chExt cx="2088232" cy="2469904"/>
          </a:xfrm>
        </p:grpSpPr>
        <p:grpSp>
          <p:nvGrpSpPr>
            <p:cNvPr id="16" name="群組 164"/>
            <p:cNvGrpSpPr/>
            <p:nvPr/>
          </p:nvGrpSpPr>
          <p:grpSpPr>
            <a:xfrm>
              <a:off x="6084168" y="3090446"/>
              <a:ext cx="1440160" cy="2016224"/>
              <a:chOff x="6084168" y="3090446"/>
              <a:chExt cx="1440160" cy="2016224"/>
            </a:xfrm>
          </p:grpSpPr>
          <p:cxnSp>
            <p:nvCxnSpPr>
              <p:cNvPr id="54" name="肘形接點 29"/>
              <p:cNvCxnSpPr/>
              <p:nvPr/>
            </p:nvCxnSpPr>
            <p:spPr>
              <a:xfrm flipH="1">
                <a:off x="6084168" y="4746630"/>
                <a:ext cx="360040" cy="360040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肘形接點 29"/>
              <p:cNvCxnSpPr/>
              <p:nvPr/>
            </p:nvCxnSpPr>
            <p:spPr>
              <a:xfrm flipH="1">
                <a:off x="6444208" y="4581128"/>
                <a:ext cx="360040" cy="165502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肘形接點 29"/>
              <p:cNvCxnSpPr/>
              <p:nvPr/>
            </p:nvCxnSpPr>
            <p:spPr>
              <a:xfrm flipH="1">
                <a:off x="6804248" y="3090446"/>
                <a:ext cx="720080" cy="1490682"/>
              </a:xfrm>
              <a:prstGeom prst="straightConnector1">
                <a:avLst/>
              </a:prstGeom>
              <a:ln w="28575">
                <a:solidFill>
                  <a:srgbClr val="FF99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群組 163"/>
            <p:cNvGrpSpPr/>
            <p:nvPr/>
          </p:nvGrpSpPr>
          <p:grpSpPr>
            <a:xfrm>
              <a:off x="5436096" y="4901826"/>
              <a:ext cx="1872208" cy="658524"/>
              <a:chOff x="5436096" y="4901826"/>
              <a:chExt cx="1872208" cy="658524"/>
            </a:xfrm>
          </p:grpSpPr>
          <p:sp>
            <p:nvSpPr>
              <p:cNvPr id="81" name="文字方塊 80"/>
              <p:cNvSpPr txBox="1"/>
              <p:nvPr/>
            </p:nvSpPr>
            <p:spPr>
              <a:xfrm>
                <a:off x="5436096" y="490182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越南</a:t>
                </a: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5436096" y="5221796"/>
                <a:ext cx="18722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9900"/>
                    </a:solidFill>
                    <a:latin typeface="微軟正黑體" pitchFamily="34" charset="-120"/>
                    <a:ea typeface="微軟正黑體" pitchFamily="34" charset="-120"/>
                  </a:rPr>
                  <a:t>牛仔成衣廠</a:t>
                </a:r>
                <a:endParaRPr lang="en-US" altLang="zh-TW" sz="16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pic>
        <p:nvPicPr>
          <p:cNvPr id="47" name="圖片 46" descr="World map-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548680"/>
            <a:ext cx="7159761" cy="432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競爭優勢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4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179512" y="1808920"/>
            <a:ext cx="1656184" cy="3585784"/>
            <a:chOff x="179512" y="1808920"/>
            <a:chExt cx="1656184" cy="3585784"/>
          </a:xfrm>
        </p:grpSpPr>
        <p:sp>
          <p:nvSpPr>
            <p:cNvPr id="35" name="文字方塊 34"/>
            <p:cNvSpPr txBox="1"/>
            <p:nvPr/>
          </p:nvSpPr>
          <p:spPr>
            <a:xfrm>
              <a:off x="545939" y="3825044"/>
              <a:ext cx="923330" cy="1569660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國際分工 立足台灣</a:t>
              </a:r>
            </a:p>
          </p:txBody>
        </p:sp>
        <p:pic>
          <p:nvPicPr>
            <p:cNvPr id="16" name="圖片 15" descr="Globa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3604" y="1808920"/>
              <a:ext cx="828000" cy="828000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179512" y="285507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全球戰略</a:t>
              </a:r>
            </a:p>
          </p:txBody>
        </p:sp>
        <p:sp>
          <p:nvSpPr>
            <p:cNvPr id="41" name="橢圓 40"/>
            <p:cNvSpPr/>
            <p:nvPr/>
          </p:nvSpPr>
          <p:spPr>
            <a:xfrm>
              <a:off x="971604" y="353489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1961710" y="1808920"/>
            <a:ext cx="1656184" cy="3585784"/>
            <a:chOff x="1961710" y="1808920"/>
            <a:chExt cx="1656184" cy="3585784"/>
          </a:xfrm>
        </p:grpSpPr>
        <p:sp>
          <p:nvSpPr>
            <p:cNvPr id="36" name="文字方塊 35"/>
            <p:cNvSpPr txBox="1"/>
            <p:nvPr/>
          </p:nvSpPr>
          <p:spPr>
            <a:xfrm>
              <a:off x="2328137" y="3825044"/>
              <a:ext cx="923330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整合優勢 多元經營</a:t>
              </a:r>
              <a:endPara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2" name="圖片 11" descr="Vertic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5802" y="1808920"/>
              <a:ext cx="828000" cy="828000"/>
            </a:xfrm>
            <a:prstGeom prst="rect">
              <a:avLst/>
            </a:prstGeom>
          </p:spPr>
        </p:pic>
        <p:sp>
          <p:nvSpPr>
            <p:cNvPr id="25" name="文字方塊 24"/>
            <p:cNvSpPr txBox="1"/>
            <p:nvPr/>
          </p:nvSpPr>
          <p:spPr>
            <a:xfrm>
              <a:off x="1961710" y="285507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垂直整合</a:t>
              </a:r>
            </a:p>
          </p:txBody>
        </p:sp>
        <p:sp>
          <p:nvSpPr>
            <p:cNvPr id="42" name="橢圓 41"/>
            <p:cNvSpPr/>
            <p:nvPr/>
          </p:nvSpPr>
          <p:spPr>
            <a:xfrm>
              <a:off x="2753802" y="353489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743908" y="1808920"/>
            <a:ext cx="1656184" cy="3585784"/>
            <a:chOff x="3743908" y="1808920"/>
            <a:chExt cx="1656184" cy="3585784"/>
          </a:xfrm>
        </p:grpSpPr>
        <p:sp>
          <p:nvSpPr>
            <p:cNvPr id="37" name="文字方塊 36"/>
            <p:cNvSpPr txBox="1"/>
            <p:nvPr/>
          </p:nvSpPr>
          <p:spPr>
            <a:xfrm>
              <a:off x="4110335" y="3825044"/>
              <a:ext cx="923330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迅速供應 面向市場</a:t>
              </a:r>
              <a:endPara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1" name="圖片 10" descr="Cloc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8000" y="1808920"/>
              <a:ext cx="828000" cy="82800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3743908" y="285507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快速反應</a:t>
              </a:r>
            </a:p>
          </p:txBody>
        </p:sp>
        <p:sp>
          <p:nvSpPr>
            <p:cNvPr id="43" name="橢圓 42"/>
            <p:cNvSpPr/>
            <p:nvPr/>
          </p:nvSpPr>
          <p:spPr>
            <a:xfrm>
              <a:off x="4536000" y="353489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5526106" y="1808920"/>
            <a:ext cx="1656184" cy="3585784"/>
            <a:chOff x="5526106" y="1808920"/>
            <a:chExt cx="1656184" cy="3585784"/>
          </a:xfrm>
        </p:grpSpPr>
        <p:sp>
          <p:nvSpPr>
            <p:cNvPr id="38" name="文字方塊 37"/>
            <p:cNvSpPr txBox="1"/>
            <p:nvPr/>
          </p:nvSpPr>
          <p:spPr>
            <a:xfrm>
              <a:off x="5892533" y="3825044"/>
              <a:ext cx="923330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共享利多 優惠法案</a:t>
              </a:r>
              <a:endPara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" name="圖片 9" descr="Money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0198" y="1808920"/>
              <a:ext cx="828000" cy="828000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5526106" y="285507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免稅優勢</a:t>
              </a:r>
            </a:p>
          </p:txBody>
        </p:sp>
        <p:sp>
          <p:nvSpPr>
            <p:cNvPr id="44" name="橢圓 43"/>
            <p:cNvSpPr/>
            <p:nvPr/>
          </p:nvSpPr>
          <p:spPr>
            <a:xfrm>
              <a:off x="6318198" y="353489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7308304" y="1808920"/>
            <a:ext cx="1656184" cy="3585784"/>
            <a:chOff x="7308304" y="1808920"/>
            <a:chExt cx="1656184" cy="3585784"/>
          </a:xfrm>
        </p:grpSpPr>
        <p:sp>
          <p:nvSpPr>
            <p:cNvPr id="39" name="文字方塊 38"/>
            <p:cNvSpPr txBox="1"/>
            <p:nvPr/>
          </p:nvSpPr>
          <p:spPr>
            <a:xfrm>
              <a:off x="7674731" y="3825044"/>
              <a:ext cx="923330" cy="15696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關懷創新 綠色經營</a:t>
              </a:r>
              <a:endPara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9" name="圖片 8" descr="Innovati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2396" y="1808920"/>
              <a:ext cx="828000" cy="828000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7308304" y="285507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永續創新</a:t>
              </a:r>
            </a:p>
          </p:txBody>
        </p:sp>
        <p:sp>
          <p:nvSpPr>
            <p:cNvPr id="45" name="橢圓 44"/>
            <p:cNvSpPr/>
            <p:nvPr/>
          </p:nvSpPr>
          <p:spPr>
            <a:xfrm>
              <a:off x="8100396" y="3534891"/>
              <a:ext cx="72000" cy="72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858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1151620" y="3773361"/>
            <a:ext cx="6840760" cy="0"/>
          </a:xfrm>
          <a:prstGeom prst="line">
            <a:avLst/>
          </a:prstGeom>
          <a:ln w="25400">
            <a:gradFill flip="none" rotWithShape="1">
              <a:gsLst>
                <a:gs pos="50000">
                  <a:srgbClr val="00CCFF"/>
                </a:gs>
                <a:gs pos="100000">
                  <a:schemeClr val="bg1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151620" y="3027730"/>
            <a:ext cx="2196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年興紡織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23628" y="3913892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營運概況說明</a:t>
            </a:r>
          </a:p>
        </p:txBody>
      </p:sp>
      <p:pic>
        <p:nvPicPr>
          <p:cNvPr id="30" name="圖片 2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1224136" cy="5511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合併資產負債表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5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467544" y="960983"/>
            <a:ext cx="8280920" cy="5240225"/>
            <a:chOff x="467544" y="709055"/>
            <a:chExt cx="8280920" cy="5240225"/>
          </a:xfrm>
        </p:grpSpPr>
        <p:sp>
          <p:nvSpPr>
            <p:cNvPr id="57" name="文字方塊 56"/>
            <p:cNvSpPr txBox="1"/>
            <p:nvPr/>
          </p:nvSpPr>
          <p:spPr>
            <a:xfrm>
              <a:off x="6948264" y="709055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單位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 </a:t>
              </a:r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新台幣仟元</a:t>
              </a:r>
            </a:p>
          </p:txBody>
        </p:sp>
        <p:grpSp>
          <p:nvGrpSpPr>
            <p:cNvPr id="71" name="群組 70"/>
            <p:cNvGrpSpPr/>
            <p:nvPr/>
          </p:nvGrpSpPr>
          <p:grpSpPr>
            <a:xfrm>
              <a:off x="4506806" y="1628800"/>
              <a:ext cx="2775011" cy="4248472"/>
              <a:chOff x="4506806" y="1882458"/>
              <a:chExt cx="2775011" cy="3994814"/>
            </a:xfrm>
          </p:grpSpPr>
          <p:cxnSp>
            <p:nvCxnSpPr>
              <p:cNvPr id="26" name="直線接點 25"/>
              <p:cNvCxnSpPr/>
              <p:nvPr/>
            </p:nvCxnSpPr>
            <p:spPr>
              <a:xfrm>
                <a:off x="4506806" y="1891903"/>
                <a:ext cx="0" cy="3985369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/>
              <p:nvPr/>
            </p:nvCxnSpPr>
            <p:spPr>
              <a:xfrm>
                <a:off x="5853975" y="1891903"/>
                <a:ext cx="0" cy="3985369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/>
              <p:cNvCxnSpPr/>
              <p:nvPr/>
            </p:nvCxnSpPr>
            <p:spPr>
              <a:xfrm>
                <a:off x="7281817" y="1882458"/>
                <a:ext cx="0" cy="3985368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圖片 9" descr="Asse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544" y="2246965"/>
              <a:ext cx="1332148" cy="1332148"/>
            </a:xfrm>
            <a:prstGeom prst="rect">
              <a:avLst/>
            </a:prstGeom>
          </p:spPr>
        </p:pic>
        <p:pic>
          <p:nvPicPr>
            <p:cNvPr id="9" name="圖片 8" descr="Liability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544" y="3759133"/>
              <a:ext cx="1332148" cy="1332148"/>
            </a:xfrm>
            <a:prstGeom prst="rect">
              <a:avLst/>
            </a:prstGeom>
          </p:spPr>
        </p:pic>
        <p:sp>
          <p:nvSpPr>
            <p:cNvPr id="37" name="文字方塊 36"/>
            <p:cNvSpPr txBox="1"/>
            <p:nvPr/>
          </p:nvSpPr>
          <p:spPr>
            <a:xfrm>
              <a:off x="1907704" y="5123219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權益總額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347864" y="1592896"/>
              <a:ext cx="11418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2024/9/30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184945" y="5169386"/>
              <a:ext cx="13483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7,161,768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572000" y="1592896"/>
              <a:ext cx="12961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2023/12/31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4553097" y="5169386"/>
              <a:ext cx="1326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6,910,633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940152" y="1592896"/>
              <a:ext cx="1352497" cy="2703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zh-TW" altLang="en-US" sz="1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變動 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907704" y="2290531"/>
              <a:ext cx="1332148" cy="35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資產總額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112937" y="2312882"/>
              <a:ext cx="14204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8,384,138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553097" y="2312882"/>
              <a:ext cx="1326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8,036,191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924380" y="2312882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347,947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254962" y="2312882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4.3%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907704" y="2712984"/>
              <a:ext cx="133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流動資產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3328961" y="2759151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5,888,646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697113" y="2777471"/>
              <a:ext cx="1182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5,255,267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074657" y="2777471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633,379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330101" y="2759151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12.1%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907704" y="3134537"/>
              <a:ext cx="1548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非流動資產</a:t>
              </a: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3328961" y="3180704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2,495,492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697113" y="3199024"/>
              <a:ext cx="1182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2,780,924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074657" y="3199024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-285,432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7330101" y="3180704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-10.3%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907704" y="3795137"/>
              <a:ext cx="1332148" cy="352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負債總額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256953" y="3817488"/>
              <a:ext cx="12763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1,222,370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4553097" y="3817488"/>
              <a:ext cx="1326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1,125,558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5924380" y="3817488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96,812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7254962" y="3817488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8.6%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907704" y="4225153"/>
              <a:ext cx="133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流動負債</a:t>
              </a: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3395553" y="4271320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903,678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4697113" y="4289640"/>
              <a:ext cx="1182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773,914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6074657" y="4289640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129,764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330101" y="4271320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16.8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907704" y="4624086"/>
              <a:ext cx="147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非流動負債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3395553" y="4670253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318,692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697113" y="4688573"/>
              <a:ext cx="11822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351,644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6074657" y="4688573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-32,952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7330101" y="4670253"/>
              <a:ext cx="1233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-9.4%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5849241" y="5169386"/>
              <a:ext cx="1459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251,135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217392" y="5169386"/>
              <a:ext cx="1459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3.6%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907704" y="5549170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每股淨值</a:t>
              </a: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3184945" y="5595337"/>
              <a:ext cx="13483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34.8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4553097" y="5595337"/>
              <a:ext cx="1326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33.5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5849241" y="5595337"/>
              <a:ext cx="1459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rgbClr val="FF9900"/>
                  </a:solidFill>
                  <a:latin typeface="TradeGothicNo.2" pitchFamily="34" charset="0"/>
                </a:rPr>
                <a:t>1.4</a:t>
              </a:r>
              <a:endParaRPr lang="zh-TW" altLang="en-US" sz="1400" b="1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7217392" y="5595337"/>
              <a:ext cx="145906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4.0%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grpSp>
          <p:nvGrpSpPr>
            <p:cNvPr id="59" name="群組 58"/>
            <p:cNvGrpSpPr/>
            <p:nvPr/>
          </p:nvGrpSpPr>
          <p:grpSpPr>
            <a:xfrm>
              <a:off x="7452320" y="1304864"/>
              <a:ext cx="1008112" cy="900000"/>
              <a:chOff x="7208178" y="1448880"/>
              <a:chExt cx="1008112" cy="900000"/>
            </a:xfrm>
          </p:grpSpPr>
          <p:pic>
            <p:nvPicPr>
              <p:cNvPr id="61" name="圖片 60" descr="Percentage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36558" y="1448880"/>
                <a:ext cx="979732" cy="900000"/>
              </a:xfrm>
              <a:prstGeom prst="rect">
                <a:avLst/>
              </a:prstGeom>
            </p:spPr>
          </p:pic>
          <p:sp>
            <p:nvSpPr>
              <p:cNvPr id="62" name="文字方塊 61"/>
              <p:cNvSpPr txBox="1"/>
              <p:nvPr/>
            </p:nvSpPr>
            <p:spPr>
              <a:xfrm>
                <a:off x="7208178" y="1664904"/>
                <a:ext cx="71868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zh-TW" sz="2400" dirty="0" err="1">
                    <a:solidFill>
                      <a:srgbClr val="FF9900"/>
                    </a:solidFill>
                    <a:latin typeface="Impact" pitchFamily="34" charset="0"/>
                  </a:rPr>
                  <a:t>QoQ</a:t>
                </a:r>
                <a:endParaRPr lang="zh-TW" altLang="en-US" sz="2400" dirty="0">
                  <a:solidFill>
                    <a:srgbClr val="FF9900"/>
                  </a:solidFill>
                  <a:latin typeface="Impact" pitchFamily="34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827584" y="7647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合併綜合損益表</a:t>
            </a:r>
          </a:p>
        </p:txBody>
      </p:sp>
      <p:pic>
        <p:nvPicPr>
          <p:cNvPr id="13" name="圖片 12" descr="big tr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896" y="216024"/>
            <a:ext cx="1340768" cy="1340768"/>
          </a:xfrm>
          <a:prstGeom prst="rect">
            <a:avLst/>
          </a:prstGeom>
        </p:spPr>
      </p:pic>
      <p:pic>
        <p:nvPicPr>
          <p:cNvPr id="15" name="圖片 14" descr="small tr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5949280"/>
            <a:ext cx="720080" cy="720080"/>
          </a:xfrm>
          <a:prstGeom prst="rect">
            <a:avLst/>
          </a:prstGeom>
        </p:spPr>
      </p:pic>
      <p:grpSp>
        <p:nvGrpSpPr>
          <p:cNvPr id="2" name="群組 20"/>
          <p:cNvGrpSpPr/>
          <p:nvPr/>
        </p:nvGrpSpPr>
        <p:grpSpPr>
          <a:xfrm>
            <a:off x="5900779" y="6385780"/>
            <a:ext cx="2455010" cy="307777"/>
            <a:chOff x="5861406" y="6385780"/>
            <a:chExt cx="2455010" cy="307777"/>
          </a:xfrm>
        </p:grpSpPr>
        <p:sp>
          <p:nvSpPr>
            <p:cNvPr id="17" name="文字方塊 16"/>
            <p:cNvSpPr txBox="1"/>
            <p:nvPr/>
          </p:nvSpPr>
          <p:spPr>
            <a:xfrm>
              <a:off x="6300192" y="638578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年興紡織股份有限公司</a:t>
              </a:r>
              <a:endParaRPr lang="en-US" altLang="zh-TW" sz="1400" b="1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8" name="圖片 17" descr="grey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406" y="6417332"/>
              <a:ext cx="543429" cy="244673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8604448" y="628957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00CCFF"/>
                </a:solidFill>
                <a:latin typeface="TradeGothic" pitchFamily="2" charset="0"/>
              </a:rPr>
              <a:t>6</a:t>
            </a:r>
            <a:endParaRPr lang="zh-TW" altLang="en-US" sz="1400" dirty="0">
              <a:solidFill>
                <a:srgbClr val="00CCFF"/>
              </a:solidFill>
              <a:latin typeface="TradeGothic" pitchFamily="2" charset="0"/>
            </a:endParaRPr>
          </a:p>
        </p:txBody>
      </p:sp>
      <p:grpSp>
        <p:nvGrpSpPr>
          <p:cNvPr id="190" name="群組 189"/>
          <p:cNvGrpSpPr/>
          <p:nvPr/>
        </p:nvGrpSpPr>
        <p:grpSpPr>
          <a:xfrm>
            <a:off x="467544" y="980728"/>
            <a:ext cx="8280920" cy="5178479"/>
            <a:chOff x="467544" y="728600"/>
            <a:chExt cx="8280920" cy="5178479"/>
          </a:xfrm>
        </p:grpSpPr>
        <p:pic>
          <p:nvPicPr>
            <p:cNvPr id="61" name="圖片 60" descr="P&amp;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544" y="3395003"/>
              <a:ext cx="1332000" cy="1332000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1963939" y="2456792"/>
              <a:ext cx="133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營業收入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20523" y="2502959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1.3%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979712" y="2960848"/>
              <a:ext cx="1332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營業毛利</a:t>
              </a: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7236296" y="3007015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CCFF"/>
                  </a:solidFill>
                  <a:latin typeface="TradeGothicNo.2" pitchFamily="34" charset="0"/>
                </a:rPr>
                <a:t>-</a:t>
              </a:r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1,019.5%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1979712" y="3968960"/>
              <a:ext cx="147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本期淨利</a:t>
              </a: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7236296" y="4015127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CCFF"/>
                  </a:solidFill>
                  <a:latin typeface="TradeGothicNo.2" pitchFamily="34" charset="0"/>
                </a:rPr>
                <a:t>-</a:t>
              </a:r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173.4%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1979712" y="4473016"/>
              <a:ext cx="147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每股盈餘</a:t>
              </a: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7164288" y="4519183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CCFF"/>
                  </a:solidFill>
                  <a:latin typeface="TradeGothicNo.2" pitchFamily="34" charset="0"/>
                </a:rPr>
                <a:t>  -</a:t>
              </a:r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174.0%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1979712" y="4977072"/>
              <a:ext cx="147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毛利率</a:t>
              </a: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7236296" y="5023239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CCFF"/>
                  </a:solidFill>
                  <a:latin typeface="TradeGothicNo.2" pitchFamily="34" charset="0"/>
                </a:rPr>
                <a:t>-</a:t>
              </a:r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1,007.8%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1999943" y="5506969"/>
              <a:ext cx="1476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淨利率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203848" y="1808720"/>
              <a:ext cx="12961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2024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r>
                <a:rPr lang="en-US" altLang="zh-TW" sz="1400" dirty="0">
                  <a:solidFill>
                    <a:srgbClr val="FF9900"/>
                  </a:solidFill>
                  <a:latin typeface="TradeGothicNo.2" pitchFamily="34" charset="0"/>
                </a:rPr>
                <a:t>Q1-Q3</a:t>
              </a:r>
              <a:r>
                <a:rPr lang="zh-TW" altLang="en-US" sz="1400" dirty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</a:p>
          </p:txBody>
        </p:sp>
        <p:cxnSp>
          <p:nvCxnSpPr>
            <p:cNvPr id="16" name="直線接點 15"/>
            <p:cNvCxnSpPr/>
            <p:nvPr/>
          </p:nvCxnSpPr>
          <p:spPr>
            <a:xfrm>
              <a:off x="4499649" y="1818256"/>
              <a:ext cx="0" cy="402291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/>
            <p:cNvSpPr txBox="1"/>
            <p:nvPr/>
          </p:nvSpPr>
          <p:spPr>
            <a:xfrm>
              <a:off x="3131841" y="2502959"/>
              <a:ext cx="12966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4,949,656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3239852" y="3007015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523,241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306444" y="4015127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179,422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3306444" y="4519183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0.91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3239852" y="5023239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10.6%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3260083" y="5553136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3.6%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572000" y="1808720"/>
              <a:ext cx="12961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400" dirty="0" smtClean="0">
                  <a:solidFill>
                    <a:srgbClr val="FF9900"/>
                  </a:solidFill>
                  <a:latin typeface="TradeGothicNo.2" pitchFamily="34" charset="0"/>
                </a:rPr>
                <a:t>2023</a:t>
              </a:r>
              <a:r>
                <a:rPr lang="zh-TW" altLang="en-US" sz="1400" dirty="0" smtClean="0">
                  <a:solidFill>
                    <a:srgbClr val="FF9900"/>
                  </a:solidFill>
                  <a:latin typeface="TradeGothicNo.2" pitchFamily="34" charset="0"/>
                </a:rPr>
                <a:t> </a:t>
              </a:r>
              <a:r>
                <a:rPr lang="en-US" altLang="zh-TW" sz="1400" dirty="0">
                  <a:solidFill>
                    <a:srgbClr val="FF9900"/>
                  </a:solidFill>
                  <a:latin typeface="TradeGothicNo.2" pitchFamily="34" charset="0"/>
                </a:rPr>
                <a:t>Q1-Q3</a:t>
              </a:r>
              <a:endParaRPr lang="zh-TW" altLang="en-US" sz="1400" dirty="0">
                <a:solidFill>
                  <a:srgbClr val="FF9900"/>
                </a:solidFill>
                <a:latin typeface="TradeGothicNo.2" pitchFamily="34" charset="0"/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>
              <a:off x="5872707" y="1818256"/>
              <a:ext cx="0" cy="402291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4618119" y="2502959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4,886,282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4633892" y="3007015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-56,903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4716017" y="4040968"/>
              <a:ext cx="11521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   </a:t>
              </a:r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-244,499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700484" y="4519183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-1.23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4633892" y="5023239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-1.2%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4654123" y="5553136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-5.0%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868144" y="1808720"/>
              <a:ext cx="1352497" cy="2703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/>
              <a:r>
                <a:rPr lang="zh-TW" altLang="en-US" sz="1400" b="1" dirty="0">
                  <a:solidFill>
                    <a:srgbClr val="FF9900"/>
                  </a:solidFill>
                  <a:latin typeface="微軟正黑體" pitchFamily="34" charset="-120"/>
                  <a:ea typeface="微軟正黑體" pitchFamily="34" charset="-120"/>
                </a:rPr>
                <a:t>變動 </a:t>
              </a:r>
            </a:p>
          </p:txBody>
        </p:sp>
        <p:cxnSp>
          <p:nvCxnSpPr>
            <p:cNvPr id="25" name="直線接點 24"/>
            <p:cNvCxnSpPr/>
            <p:nvPr/>
          </p:nvCxnSpPr>
          <p:spPr>
            <a:xfrm>
              <a:off x="7218426" y="1808721"/>
              <a:ext cx="0" cy="4022912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字方塊 85"/>
            <p:cNvSpPr txBox="1"/>
            <p:nvPr/>
          </p:nvSpPr>
          <p:spPr>
            <a:xfrm>
              <a:off x="5976156" y="2502959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63,374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5991929" y="3007015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580,144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6058521" y="4015127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423,921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6058521" y="4519183"/>
              <a:ext cx="11377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2.14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5991929" y="5023239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11.74%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6012160" y="5553136"/>
              <a:ext cx="12043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b="1" dirty="0" smtClean="0">
                  <a:solidFill>
                    <a:schemeClr val="bg1">
                      <a:lumMod val="65000"/>
                    </a:schemeClr>
                  </a:solidFill>
                  <a:latin typeface="TradeGothicNo.2" pitchFamily="34" charset="0"/>
                </a:rPr>
                <a:t>8.63%</a:t>
              </a:r>
              <a:endParaRPr lang="zh-TW" altLang="en-US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7256527" y="5553136"/>
              <a:ext cx="13839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solidFill>
                    <a:srgbClr val="00CCFF"/>
                  </a:solidFill>
                  <a:latin typeface="TradeGothicNo.2" pitchFamily="34" charset="0"/>
                </a:rPr>
                <a:t> -</a:t>
              </a:r>
              <a:r>
                <a:rPr lang="en-US" altLang="zh-TW" sz="1400" b="1" dirty="0" smtClean="0">
                  <a:solidFill>
                    <a:srgbClr val="00CCFF"/>
                  </a:solidFill>
                  <a:latin typeface="TradeGothicNo.2" pitchFamily="34" charset="0"/>
                </a:rPr>
                <a:t>172.4%</a:t>
              </a:r>
              <a:endParaRPr lang="zh-TW" altLang="en-US" sz="1400" b="1" dirty="0">
                <a:solidFill>
                  <a:srgbClr val="00CCFF"/>
                </a:solidFill>
                <a:latin typeface="TradeGothicNo.2" pitchFamily="34" charset="0"/>
              </a:endParaRPr>
            </a:p>
          </p:txBody>
        </p:sp>
        <p:grpSp>
          <p:nvGrpSpPr>
            <p:cNvPr id="95" name="群組 94"/>
            <p:cNvGrpSpPr/>
            <p:nvPr/>
          </p:nvGrpSpPr>
          <p:grpSpPr>
            <a:xfrm>
              <a:off x="7408429" y="1412776"/>
              <a:ext cx="1008112" cy="900000"/>
              <a:chOff x="7208178" y="1448880"/>
              <a:chExt cx="1008112" cy="900000"/>
            </a:xfrm>
          </p:grpSpPr>
          <p:pic>
            <p:nvPicPr>
              <p:cNvPr id="96" name="圖片 95" descr="Percentage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236558" y="1448880"/>
                <a:ext cx="979732" cy="900000"/>
              </a:xfrm>
              <a:prstGeom prst="rect">
                <a:avLst/>
              </a:prstGeom>
            </p:spPr>
          </p:pic>
          <p:sp>
            <p:nvSpPr>
              <p:cNvPr id="105" name="文字方塊 104"/>
              <p:cNvSpPr txBox="1"/>
              <p:nvPr/>
            </p:nvSpPr>
            <p:spPr>
              <a:xfrm>
                <a:off x="7208178" y="1664904"/>
                <a:ext cx="71868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zh-TW" sz="2400" dirty="0" err="1">
                    <a:solidFill>
                      <a:srgbClr val="FF9900"/>
                    </a:solidFill>
                    <a:latin typeface="Impact" pitchFamily="34" charset="0"/>
                  </a:rPr>
                  <a:t>YoY</a:t>
                </a:r>
                <a:endParaRPr lang="zh-TW" altLang="en-US" sz="2400" dirty="0">
                  <a:solidFill>
                    <a:srgbClr val="FF9900"/>
                  </a:solidFill>
                  <a:latin typeface="Impact" pitchFamily="34" charset="0"/>
                </a:endParaRPr>
              </a:p>
            </p:txBody>
          </p:sp>
        </p:grpSp>
        <p:sp>
          <p:nvSpPr>
            <p:cNvPr id="57" name="文字方塊 56"/>
            <p:cNvSpPr txBox="1"/>
            <p:nvPr/>
          </p:nvSpPr>
          <p:spPr>
            <a:xfrm>
              <a:off x="5724128" y="728600"/>
              <a:ext cx="3024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單位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: </a:t>
              </a:r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新台幣仟元</a:t>
              </a:r>
              <a:r>
                <a:rPr lang="en-US" altLang="zh-TW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/ </a:t>
              </a:r>
              <a:r>
                <a:rPr lang="zh-TW" altLang="en-US" sz="1400" b="1" dirty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每股盈餘元</a:t>
              </a:r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1979712" y="3717032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營業淨利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7092280" y="3789040"/>
            <a:ext cx="1383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rgbClr val="00CCFF"/>
                </a:solidFill>
                <a:latin typeface="TradeGothicNo.2" pitchFamily="34" charset="0"/>
              </a:rPr>
              <a:t>    </a:t>
            </a:r>
            <a:r>
              <a:rPr lang="en-US" altLang="zh-TW" sz="1400" b="1" dirty="0" smtClean="0">
                <a:solidFill>
                  <a:srgbClr val="00CCFF"/>
                </a:solidFill>
                <a:latin typeface="TradeGothicNo.2" pitchFamily="34" charset="0"/>
              </a:rPr>
              <a:t>-125.3%</a:t>
            </a:r>
            <a:endParaRPr lang="zh-TW" altLang="en-US" sz="1400" b="1" dirty="0">
              <a:solidFill>
                <a:srgbClr val="00CCFF"/>
              </a:solidFill>
              <a:latin typeface="TradeGothicNo.2" pitchFamily="34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306444" y="3763199"/>
            <a:ext cx="11377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rPr>
              <a:t>105,663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TradeGothicNo.2" pitchFamily="34" charset="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716016" y="3789040"/>
            <a:ext cx="11377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1" dirty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rPr>
              <a:t>  </a:t>
            </a:r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rPr>
              <a:t>-418,113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TradeGothicNo.2" pitchFamily="34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058521" y="3763199"/>
            <a:ext cx="11377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TW" sz="1400" b="1" dirty="0" smtClean="0">
                <a:solidFill>
                  <a:schemeClr val="bg1">
                    <a:lumMod val="65000"/>
                  </a:schemeClr>
                </a:solidFill>
                <a:latin typeface="TradeGothicNo.2" pitchFamily="34" charset="0"/>
              </a:rPr>
              <a:t>523,776</a:t>
            </a:r>
            <a:endParaRPr lang="zh-TW" altLang="en-US" sz="1400" b="1" dirty="0">
              <a:solidFill>
                <a:schemeClr val="bg1">
                  <a:lumMod val="65000"/>
                </a:schemeClr>
              </a:solidFill>
              <a:latin typeface="TradeGothicNo.2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接點 9"/>
          <p:cNvCxnSpPr/>
          <p:nvPr/>
        </p:nvCxnSpPr>
        <p:spPr>
          <a:xfrm>
            <a:off x="1151620" y="3773361"/>
            <a:ext cx="6840760" cy="0"/>
          </a:xfrm>
          <a:prstGeom prst="line">
            <a:avLst/>
          </a:prstGeom>
          <a:ln w="25400">
            <a:gradFill flip="none" rotWithShape="1">
              <a:gsLst>
                <a:gs pos="50000">
                  <a:srgbClr val="00CCFF"/>
                </a:gs>
                <a:gs pos="100000">
                  <a:schemeClr val="bg1"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151620" y="3027730"/>
            <a:ext cx="2196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800" b="1" dirty="0">
                <a:solidFill>
                  <a:srgbClr val="00CCFF"/>
                </a:solidFill>
                <a:latin typeface="微軟正黑體" pitchFamily="34" charset="-120"/>
                <a:ea typeface="微軟正黑體" pitchFamily="34" charset="-120"/>
              </a:rPr>
              <a:t>年興紡織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23628" y="3913892"/>
            <a:ext cx="298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9900"/>
                </a:solidFill>
                <a:latin typeface="微軟正黑體" pitchFamily="34" charset="-120"/>
                <a:ea typeface="微軟正黑體" pitchFamily="34" charset="-120"/>
              </a:rPr>
              <a:t>展望未來</a:t>
            </a:r>
          </a:p>
        </p:txBody>
      </p:sp>
      <p:pic>
        <p:nvPicPr>
          <p:cNvPr id="30" name="圖片 2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1224136" cy="5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4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708</Words>
  <Application>Microsoft Office PowerPoint</Application>
  <PresentationFormat>如螢幕大小 (4:3)</PresentationFormat>
  <Paragraphs>226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Arial</vt:lpstr>
      <vt:lpstr>新細明體</vt:lpstr>
      <vt:lpstr>Calibri</vt:lpstr>
      <vt:lpstr>微軟正黑體</vt:lpstr>
      <vt:lpstr>Impact</vt:lpstr>
      <vt:lpstr>TradeGothic</vt:lpstr>
      <vt:lpstr>TradeGothicNo.2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nl71</dc:creator>
  <cp:lastModifiedBy>fa17-rebecca.jiang</cp:lastModifiedBy>
  <cp:revision>539</cp:revision>
  <cp:lastPrinted>2024-12-02T01:31:31Z</cp:lastPrinted>
  <dcterms:created xsi:type="dcterms:W3CDTF">2017-10-06T03:17:04Z</dcterms:created>
  <dcterms:modified xsi:type="dcterms:W3CDTF">2024-12-02T01:36:30Z</dcterms:modified>
</cp:coreProperties>
</file>